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7023100" cy="93091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869"/>
    <a:srgbClr val="0194D3"/>
    <a:srgbClr val="D80463"/>
    <a:srgbClr val="E65E0A"/>
    <a:srgbClr val="FFFF66"/>
    <a:srgbClr val="CFD406"/>
    <a:srgbClr val="5D9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72" y="3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D5DFC-599C-4CD0-B43A-020E0B4B811D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5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691A2-44B4-4D1B-AF9D-E2872F17F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2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6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5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7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3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8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7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8A12-FB7E-46B7-9D21-A9A0ECD184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8AF1-A42E-4FA9-B228-48867D23C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creightoncentre.org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jrobins@creightonhouse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jradusinovic@creightonhouse.org" TargetMode="External"/><Relationship Id="rId10" Type="http://schemas.openxmlformats.org/officeDocument/2006/relationships/image" Target="../media/image4.jpeg"/><Relationship Id="rId4" Type="http://schemas.openxmlformats.org/officeDocument/2006/relationships/hyperlink" Target="mailto:hkosa@creightonhouse.org" TargetMode="External"/><Relationship Id="rId9" Type="http://schemas.openxmlformats.org/officeDocument/2006/relationships/hyperlink" Target="https://www.creightonhous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977ED63-FE0B-427A-ACA6-978E069A95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82" y="178275"/>
            <a:ext cx="1682537" cy="157243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2" b="15797"/>
          <a:stretch/>
        </p:blipFill>
        <p:spPr>
          <a:xfrm>
            <a:off x="-100584" y="-9986"/>
            <a:ext cx="1783121" cy="186399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6159" y="157924"/>
            <a:ext cx="1239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Creighton Centre</a:t>
            </a:r>
          </a:p>
          <a:p>
            <a:pPr algn="ctr"/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Opportunities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19170"/>
              </p:ext>
            </p:extLst>
          </p:nvPr>
        </p:nvGraphicFramePr>
        <p:xfrm>
          <a:off x="-12704" y="1441729"/>
          <a:ext cx="1280160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8713892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146307446"/>
                    </a:ext>
                  </a:extLst>
                </a:gridCol>
                <a:gridCol w="3737429">
                  <a:extLst>
                    <a:ext uri="{9D8B030D-6E8A-4147-A177-3AD203B41FA5}">
                      <a16:colId xmlns:a16="http://schemas.microsoft.com/office/drawing/2014/main" val="2153172245"/>
                    </a:ext>
                  </a:extLst>
                </a:gridCol>
                <a:gridCol w="2785803">
                  <a:extLst>
                    <a:ext uri="{9D8B030D-6E8A-4147-A177-3AD203B41FA5}">
                      <a16:colId xmlns:a16="http://schemas.microsoft.com/office/drawing/2014/main" val="2222356077"/>
                    </a:ext>
                  </a:extLst>
                </a:gridCol>
                <a:gridCol w="1604768">
                  <a:extLst>
                    <a:ext uri="{9D8B030D-6E8A-4147-A177-3AD203B41FA5}">
                      <a16:colId xmlns:a16="http://schemas.microsoft.com/office/drawing/2014/main" val="3032218684"/>
                    </a:ext>
                  </a:extLst>
                </a:gridCol>
                <a:gridCol w="2387602">
                  <a:extLst>
                    <a:ext uri="{9D8B030D-6E8A-4147-A177-3AD203B41FA5}">
                      <a16:colId xmlns:a16="http://schemas.microsoft.com/office/drawing/2014/main" val="4281132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 Role 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 &amp; Commitment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Location/s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details</a:t>
                      </a:r>
                    </a:p>
                  </a:txBody>
                  <a:tcPr anchor="ctr">
                    <a:solidFill>
                      <a:srgbClr val="1D38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5077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61667"/>
              </p:ext>
            </p:extLst>
          </p:nvPr>
        </p:nvGraphicFramePr>
        <p:xfrm>
          <a:off x="-12702" y="2093644"/>
          <a:ext cx="12801600" cy="140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2">
                  <a:extLst>
                    <a:ext uri="{9D8B030D-6E8A-4147-A177-3AD203B41FA5}">
                      <a16:colId xmlns:a16="http://schemas.microsoft.com/office/drawing/2014/main" val="3992399970"/>
                    </a:ext>
                  </a:extLst>
                </a:gridCol>
                <a:gridCol w="1038497">
                  <a:extLst>
                    <a:ext uri="{9D8B030D-6E8A-4147-A177-3AD203B41FA5}">
                      <a16:colId xmlns:a16="http://schemas.microsoft.com/office/drawing/2014/main" val="2044599483"/>
                    </a:ext>
                  </a:extLst>
                </a:gridCol>
                <a:gridCol w="3736703">
                  <a:extLst>
                    <a:ext uri="{9D8B030D-6E8A-4147-A177-3AD203B41FA5}">
                      <a16:colId xmlns:a16="http://schemas.microsoft.com/office/drawing/2014/main" val="2916182905"/>
                    </a:ext>
                  </a:extLst>
                </a:gridCol>
                <a:gridCol w="2771288">
                  <a:extLst>
                    <a:ext uri="{9D8B030D-6E8A-4147-A177-3AD203B41FA5}">
                      <a16:colId xmlns:a16="http://schemas.microsoft.com/office/drawing/2014/main" val="3021150085"/>
                    </a:ext>
                  </a:extLst>
                </a:gridCol>
                <a:gridCol w="1617469">
                  <a:extLst>
                    <a:ext uri="{9D8B030D-6E8A-4147-A177-3AD203B41FA5}">
                      <a16:colId xmlns:a16="http://schemas.microsoft.com/office/drawing/2014/main" val="2025780557"/>
                    </a:ext>
                  </a:extLst>
                </a:gridCol>
                <a:gridCol w="2374901">
                  <a:extLst>
                    <a:ext uri="{9D8B030D-6E8A-4147-A177-3AD203B41FA5}">
                      <a16:colId xmlns:a16="http://schemas.microsoft.com/office/drawing/2014/main" val="1231411262"/>
                    </a:ext>
                  </a:extLst>
                </a:gridCol>
              </a:tblGrid>
              <a:tr h="140788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</a:t>
                      </a:r>
                      <a:r>
                        <a:rPr lang="en-GB" sz="14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Walking support V</a:t>
                      </a:r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olunteer</a:t>
                      </a: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n-GB" sz="14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Active</a:t>
                      </a:r>
                      <a:endParaRPr lang="en-GB" sz="14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kern="1200" dirty="0">
                          <a:solidFill>
                            <a:srgbClr val="1D38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an isolated older person (60+) with gentle exercises and/or outdoor walking, as prescribed by NHS community rehab teams.   </a:t>
                      </a:r>
                    </a:p>
                    <a:p>
                      <a:pPr algn="ctr"/>
                      <a:r>
                        <a:rPr lang="en-GB" sz="1200" b="0" kern="1200" dirty="0">
                          <a:solidFill>
                            <a:srgbClr val="1D38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Involves</a:t>
                      </a:r>
                      <a:r>
                        <a:rPr lang="en-GB" sz="1200" b="0" kern="1200" baseline="0" dirty="0">
                          <a:solidFill>
                            <a:srgbClr val="1D38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providing </a:t>
                      </a:r>
                      <a:r>
                        <a:rPr lang="en-GB" sz="1200" b="0" kern="1200" dirty="0">
                          <a:solidFill>
                            <a:srgbClr val="1D386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company, encouragement and motivation for clients to regain independence after a fall, illness or hospital stay.</a:t>
                      </a:r>
                      <a:endParaRPr lang="en-GB" sz="1200" b="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 (weekdays and weekends, daytime and evening). </a:t>
                      </a:r>
                    </a:p>
                    <a:p>
                      <a:pPr algn="ctr"/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 a client once per week for 9 weeks. Each visit approx.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1-1.5 hours.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H&amp;F - In clients home or outdoors in their local community</a:t>
                      </a:r>
                      <a:r>
                        <a:rPr lang="en-US" sz="11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Hassan Kosa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hkosa@creightonhouse.org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6)</a:t>
                      </a:r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94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02179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22385"/>
              </p:ext>
            </p:extLst>
          </p:nvPr>
        </p:nvGraphicFramePr>
        <p:xfrm>
          <a:off x="-12704" y="3494866"/>
          <a:ext cx="12801603" cy="120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478">
                  <a:extLst>
                    <a:ext uri="{9D8B030D-6E8A-4147-A177-3AD203B41FA5}">
                      <a16:colId xmlns:a16="http://schemas.microsoft.com/office/drawing/2014/main" val="13964672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56063290"/>
                    </a:ext>
                  </a:extLst>
                </a:gridCol>
                <a:gridCol w="3739242">
                  <a:extLst>
                    <a:ext uri="{9D8B030D-6E8A-4147-A177-3AD203B41FA5}">
                      <a16:colId xmlns:a16="http://schemas.microsoft.com/office/drawing/2014/main" val="1965274309"/>
                    </a:ext>
                  </a:extLst>
                </a:gridCol>
                <a:gridCol w="2762143">
                  <a:extLst>
                    <a:ext uri="{9D8B030D-6E8A-4147-A177-3AD203B41FA5}">
                      <a16:colId xmlns:a16="http://schemas.microsoft.com/office/drawing/2014/main" val="1055432946"/>
                    </a:ext>
                  </a:extLst>
                </a:gridCol>
                <a:gridCol w="1626616">
                  <a:extLst>
                    <a:ext uri="{9D8B030D-6E8A-4147-A177-3AD203B41FA5}">
                      <a16:colId xmlns:a16="http://schemas.microsoft.com/office/drawing/2014/main" val="444054394"/>
                    </a:ext>
                  </a:extLst>
                </a:gridCol>
                <a:gridCol w="2374899">
                  <a:extLst>
                    <a:ext uri="{9D8B030D-6E8A-4147-A177-3AD203B41FA5}">
                      <a16:colId xmlns:a16="http://schemas.microsoft.com/office/drawing/2014/main" val="1263064433"/>
                    </a:ext>
                  </a:extLst>
                </a:gridCol>
              </a:tblGrid>
              <a:tr h="12032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Befriending Volunteer – </a:t>
                      </a:r>
                      <a:r>
                        <a:rPr lang="en-GB" sz="1400" b="0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telephone befriender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r>
                        <a:rPr lang="en-GB" sz="14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endParaRPr lang="en-GB" sz="14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Telephone befriending calls for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isolated older people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(60+),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enjoy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friendly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chat 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to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monitor wellbeing 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(Mon-Fri &amp; weekend </a:t>
                      </a:r>
                      <a:r>
                        <a:rPr lang="en-US" sz="1200" b="0" dirty="0" err="1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rotas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available).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 (weekdays and weekends, daytime and evening). </a:t>
                      </a:r>
                    </a:p>
                    <a:p>
                      <a:pPr algn="ctr"/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ask that volunteers make calls between the hours of 10am – 5pm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calls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be made remotely from the comfort of your home!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Jelena Radusinovic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homeline@creightonhouse.org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1)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83164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83687"/>
              </p:ext>
            </p:extLst>
          </p:nvPr>
        </p:nvGraphicFramePr>
        <p:xfrm>
          <a:off x="-12705" y="4684116"/>
          <a:ext cx="12801601" cy="106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139646727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val="2256063290"/>
                    </a:ext>
                  </a:extLst>
                </a:gridCol>
                <a:gridCol w="3744687">
                  <a:extLst>
                    <a:ext uri="{9D8B030D-6E8A-4147-A177-3AD203B41FA5}">
                      <a16:colId xmlns:a16="http://schemas.microsoft.com/office/drawing/2014/main" val="1965274309"/>
                    </a:ext>
                  </a:extLst>
                </a:gridCol>
                <a:gridCol w="2771288">
                  <a:extLst>
                    <a:ext uri="{9D8B030D-6E8A-4147-A177-3AD203B41FA5}">
                      <a16:colId xmlns:a16="http://schemas.microsoft.com/office/drawing/2014/main" val="1055432946"/>
                    </a:ext>
                  </a:extLst>
                </a:gridCol>
                <a:gridCol w="1617469">
                  <a:extLst>
                    <a:ext uri="{9D8B030D-6E8A-4147-A177-3AD203B41FA5}">
                      <a16:colId xmlns:a16="http://schemas.microsoft.com/office/drawing/2014/main" val="444054394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1263064433"/>
                    </a:ext>
                  </a:extLst>
                </a:gridCol>
              </a:tblGrid>
              <a:tr h="106467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Befriending Volunteer – </a:t>
                      </a:r>
                      <a:r>
                        <a:rPr lang="en-GB" sz="1400" b="0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 visitor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Homeline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home visits to lonely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isolated clients. Involves activities such as 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chatting, walking,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playing games, reading, helping with paperwork, providing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listening ear.</a:t>
                      </a:r>
                      <a:endParaRPr lang="en-GB" sz="1200" b="0" kern="120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 a client once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 week, fortnightly or occasionally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1-2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hours.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commitment of 1 year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expected.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H&amp;F - In clients home or outdoors in their local community.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Jelena Radusinovic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homeline@creightonhouse.org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1)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83164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175084"/>
              </p:ext>
            </p:extLst>
          </p:nvPr>
        </p:nvGraphicFramePr>
        <p:xfrm>
          <a:off x="0" y="5715464"/>
          <a:ext cx="12801604" cy="140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139646727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val="2256063290"/>
                    </a:ext>
                  </a:extLst>
                </a:gridCol>
                <a:gridCol w="3734164">
                  <a:extLst>
                    <a:ext uri="{9D8B030D-6E8A-4147-A177-3AD203B41FA5}">
                      <a16:colId xmlns:a16="http://schemas.microsoft.com/office/drawing/2014/main" val="1965274309"/>
                    </a:ext>
                  </a:extLst>
                </a:gridCol>
                <a:gridCol w="2759963">
                  <a:extLst>
                    <a:ext uri="{9D8B030D-6E8A-4147-A177-3AD203B41FA5}">
                      <a16:colId xmlns:a16="http://schemas.microsoft.com/office/drawing/2014/main" val="1055432946"/>
                    </a:ext>
                  </a:extLst>
                </a:gridCol>
                <a:gridCol w="1639317">
                  <a:extLst>
                    <a:ext uri="{9D8B030D-6E8A-4147-A177-3AD203B41FA5}">
                      <a16:colId xmlns:a16="http://schemas.microsoft.com/office/drawing/2014/main" val="444054394"/>
                    </a:ext>
                  </a:extLst>
                </a:gridCol>
                <a:gridCol w="2374903">
                  <a:extLst>
                    <a:ext uri="{9D8B030D-6E8A-4147-A177-3AD203B41FA5}">
                      <a16:colId xmlns:a16="http://schemas.microsoft.com/office/drawing/2014/main" val="1263064433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Befriending Volunteer – </a:t>
                      </a:r>
                      <a:r>
                        <a:rPr lang="en-GB" sz="1400" b="0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events/trips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Homeline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lunches/afternoon teas for members of befriending service. Friendly and helpful volunteers required to support staff setting up/cleaning, serving drinks/food and chatting to members.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Occasional trips out where volunteers help to push wheelchairs, chat with members and assist with refreshments.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– usually last Monday of each month.</a:t>
                      </a:r>
                      <a:endParaRPr lang="en-GB" sz="1100" b="1" kern="120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Creighton Centre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Jelena Radusinovic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homeline@creightonhouse.org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1)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83164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5657D27-57B4-41D8-A5EF-D3900D0E8A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83" y="86830"/>
            <a:ext cx="1882358" cy="1249252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063B5A0-A59E-4A41-984E-4A07AF1EA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63711"/>
              </p:ext>
            </p:extLst>
          </p:nvPr>
        </p:nvGraphicFramePr>
        <p:xfrm>
          <a:off x="0" y="7919435"/>
          <a:ext cx="12801604" cy="122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139646727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val="2256063290"/>
                    </a:ext>
                  </a:extLst>
                </a:gridCol>
                <a:gridCol w="3734164">
                  <a:extLst>
                    <a:ext uri="{9D8B030D-6E8A-4147-A177-3AD203B41FA5}">
                      <a16:colId xmlns:a16="http://schemas.microsoft.com/office/drawing/2014/main" val="1965274309"/>
                    </a:ext>
                  </a:extLst>
                </a:gridCol>
                <a:gridCol w="2759963">
                  <a:extLst>
                    <a:ext uri="{9D8B030D-6E8A-4147-A177-3AD203B41FA5}">
                      <a16:colId xmlns:a16="http://schemas.microsoft.com/office/drawing/2014/main" val="1055432946"/>
                    </a:ext>
                  </a:extLst>
                </a:gridCol>
                <a:gridCol w="1639317">
                  <a:extLst>
                    <a:ext uri="{9D8B030D-6E8A-4147-A177-3AD203B41FA5}">
                      <a16:colId xmlns:a16="http://schemas.microsoft.com/office/drawing/2014/main" val="444054394"/>
                    </a:ext>
                  </a:extLst>
                </a:gridCol>
                <a:gridCol w="2374903">
                  <a:extLst>
                    <a:ext uri="{9D8B030D-6E8A-4147-A177-3AD203B41FA5}">
                      <a16:colId xmlns:a16="http://schemas.microsoft.com/office/drawing/2014/main" val="1263064433"/>
                    </a:ext>
                  </a:extLst>
                </a:gridCol>
              </a:tblGrid>
              <a:tr h="12231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 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Mentor</a:t>
                      </a:r>
                    </a:p>
                  </a:txBody>
                  <a:tcPr anchor="ctr">
                    <a:solidFill>
                      <a:srgbClr val="D8046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Disability Outreach Services</a:t>
                      </a:r>
                    </a:p>
                  </a:txBody>
                  <a:tcPr anchor="ctr">
                    <a:solidFill>
                      <a:srgbClr val="D8046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to one mentor for an adult with learning disabilities.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Involves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various tasks including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advice, guidance, basic advocacy, emotional support and social engagement</a:t>
                      </a:r>
                      <a:r>
                        <a:rPr lang="en-US" sz="1200" b="0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within the clients</a:t>
                      </a: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community.</a:t>
                      </a:r>
                    </a:p>
                  </a:txBody>
                  <a:tcPr anchor="ctr">
                    <a:solidFill>
                      <a:srgbClr val="D8046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with mentee at least once a fortnight for 1-2 hours. </a:t>
                      </a:r>
                    </a:p>
                    <a:p>
                      <a:pPr algn="ctr"/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commitment of 1 year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role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expected.</a:t>
                      </a:r>
                    </a:p>
                  </a:txBody>
                  <a:tcPr anchor="ctr">
                    <a:solidFill>
                      <a:srgbClr val="D8046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H&amp;F – initial meeting to take place at The Creighton Centre but further meetings can take place in the local community.</a:t>
                      </a:r>
                      <a:endParaRPr lang="en-GB" sz="1100" b="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8046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Robins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jrobins@creightonhouse.org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4)</a:t>
                      </a:r>
                      <a:endParaRPr lang="en-US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8046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83164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8F161C7-7FE6-4DBB-B1C6-B1BEDB529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86956"/>
              </p:ext>
            </p:extLst>
          </p:nvPr>
        </p:nvGraphicFramePr>
        <p:xfrm>
          <a:off x="12704" y="7095362"/>
          <a:ext cx="12801604" cy="83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1618828369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val="3082914459"/>
                    </a:ext>
                  </a:extLst>
                </a:gridCol>
                <a:gridCol w="3734164">
                  <a:extLst>
                    <a:ext uri="{9D8B030D-6E8A-4147-A177-3AD203B41FA5}">
                      <a16:colId xmlns:a16="http://schemas.microsoft.com/office/drawing/2014/main" val="3966516724"/>
                    </a:ext>
                  </a:extLst>
                </a:gridCol>
                <a:gridCol w="2747259">
                  <a:extLst>
                    <a:ext uri="{9D8B030D-6E8A-4147-A177-3AD203B41FA5}">
                      <a16:colId xmlns:a16="http://schemas.microsoft.com/office/drawing/2014/main" val="3497737813"/>
                    </a:ext>
                  </a:extLst>
                </a:gridCol>
                <a:gridCol w="1652021">
                  <a:extLst>
                    <a:ext uri="{9D8B030D-6E8A-4147-A177-3AD203B41FA5}">
                      <a16:colId xmlns:a16="http://schemas.microsoft.com/office/drawing/2014/main" val="2362083863"/>
                    </a:ext>
                  </a:extLst>
                </a:gridCol>
                <a:gridCol w="2374903">
                  <a:extLst>
                    <a:ext uri="{9D8B030D-6E8A-4147-A177-3AD203B41FA5}">
                      <a16:colId xmlns:a16="http://schemas.microsoft.com/office/drawing/2014/main" val="2783275670"/>
                    </a:ext>
                  </a:extLst>
                </a:gridCol>
              </a:tblGrid>
              <a:tr h="83112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Befriending Volunteer – </a:t>
                      </a:r>
                      <a:r>
                        <a:rPr lang="en-GB" sz="1400" b="0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Club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Homeline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 lunches/afternoon teas for members of befriending service. Friendly and helpful volunteer sort to support staff serving drinks/food, providing conversation.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 a client once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 week, fortnightly or occasionally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1-2 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hours. </a:t>
                      </a:r>
                      <a:endParaRPr lang="en-GB" sz="1100" b="1" kern="1200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Creighton Centre</a:t>
                      </a: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Jelena Radusinovic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homeline@creightonhouse.org</a:t>
                      </a:r>
                      <a:r>
                        <a:rPr lang="en-US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Tel:</a:t>
                      </a:r>
                      <a:r>
                        <a:rPr lang="en-GB" sz="1100" b="1" baseline="0" dirty="0">
                          <a:solidFill>
                            <a:srgbClr val="1D386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 7385 9689 (option no. 1)</a:t>
                      </a:r>
                      <a:endParaRPr lang="en-GB" sz="1100" b="1" dirty="0">
                        <a:solidFill>
                          <a:srgbClr val="1D386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440965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A364AA8E-96DF-4857-A79E-53A728563686}"/>
              </a:ext>
            </a:extLst>
          </p:cNvPr>
          <p:cNvSpPr/>
          <p:nvPr/>
        </p:nvSpPr>
        <p:spPr>
          <a:xfrm>
            <a:off x="1715512" y="9230289"/>
            <a:ext cx="93451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147570" algn="l"/>
                <a:tab pos="2774315" algn="ctr"/>
              </a:tabLst>
            </a:pPr>
            <a:r>
              <a:rPr lang="en-US" sz="800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Creighton Centre 378 Lillie Rd. London SW6 7PH T: 020 7385 9689 | </a:t>
            </a:r>
            <a:r>
              <a:rPr lang="en-US" sz="800" u="sng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info@creightoncentre.org</a:t>
            </a:r>
            <a:r>
              <a:rPr lang="en-US" sz="800" u="sng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| </a:t>
            </a:r>
            <a:r>
              <a:rPr lang="en-US" sz="800" u="sng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9"/>
              </a:rPr>
              <a:t>creightoncentre.org</a:t>
            </a:r>
            <a:endParaRPr lang="en-GB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147570" algn="l"/>
                <a:tab pos="2774315" algn="ctr"/>
              </a:tabLst>
            </a:pPr>
            <a:r>
              <a:rPr lang="en-US" sz="800" dirty="0">
                <a:solidFill>
                  <a:srgbClr val="1D386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Bishop Creighton House Settlement operating as The Creighton Centre Registered Charity in England No.1059084 Company Limited by Guarantee No.3217598 VAT No.782 5903 03</a:t>
            </a:r>
            <a:endParaRPr lang="en-GB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3" b="11865"/>
          <a:stretch/>
        </p:blipFill>
        <p:spPr>
          <a:xfrm>
            <a:off x="11704320" y="8686113"/>
            <a:ext cx="1203448" cy="124053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7589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626</Words>
  <Application>Microsoft Office PowerPoint</Application>
  <PresentationFormat>A3 Paper (297x420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Snell</dc:creator>
  <cp:lastModifiedBy>Jessica Lawn</cp:lastModifiedBy>
  <cp:revision>61</cp:revision>
  <cp:lastPrinted>2023-10-09T12:24:46Z</cp:lastPrinted>
  <dcterms:created xsi:type="dcterms:W3CDTF">2019-07-30T10:55:01Z</dcterms:created>
  <dcterms:modified xsi:type="dcterms:W3CDTF">2023-10-09T12:33:36Z</dcterms:modified>
</cp:coreProperties>
</file>